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783" r:id="rId3"/>
    <p:sldId id="991" r:id="rId4"/>
    <p:sldId id="999" r:id="rId5"/>
    <p:sldId id="780" r:id="rId6"/>
    <p:sldId id="466" r:id="rId7"/>
    <p:sldId id="745" r:id="rId8"/>
    <p:sldId id="785" r:id="rId9"/>
    <p:sldId id="784" r:id="rId10"/>
    <p:sldId id="787" r:id="rId11"/>
    <p:sldId id="782" r:id="rId12"/>
    <p:sldId id="781" r:id="rId13"/>
    <p:sldId id="788" r:id="rId14"/>
    <p:sldId id="789" r:id="rId15"/>
    <p:sldId id="988" r:id="rId16"/>
    <p:sldId id="641" r:id="rId17"/>
    <p:sldId id="1000" r:id="rId18"/>
    <p:sldId id="994" r:id="rId19"/>
    <p:sldId id="995" r:id="rId20"/>
    <p:sldId id="997" r:id="rId21"/>
    <p:sldId id="998" r:id="rId22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/>
    <p:restoredTop sz="86484"/>
  </p:normalViewPr>
  <p:slideViewPr>
    <p:cSldViewPr>
      <p:cViewPr varScale="1">
        <p:scale>
          <a:sx n="90" d="100"/>
          <a:sy n="90" d="100"/>
        </p:scale>
        <p:origin x="23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2" r:id="rId2"/>
    <p:sldLayoutId id="2147483884" r:id="rId3"/>
    <p:sldLayoutId id="2147483885" r:id="rId4"/>
    <p:sldLayoutId id="2147483895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1387-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hyperlink" Target="https://news.cornell.edu/stories/2019/09/professors-perceptron-paved-way-ai-60-years-too-so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pytorch-vs-tensorflo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Machine Learning In </a:t>
            </a:r>
            <a:r>
              <a:rPr lang="en-US" dirty="0" err="1">
                <a:solidFill>
                  <a:srgbClr val="0033CC"/>
                </a:solidFill>
                <a:ea typeface="+mj-ea"/>
                <a:cs typeface="+mj-cs"/>
              </a:rPr>
              <a:t>PHYsics</a:t>
            </a:r>
            <a:br>
              <a:rPr lang="en-US" dirty="0">
                <a:solidFill>
                  <a:srgbClr val="0033CC"/>
                </a:solidFill>
                <a:ea typeface="+mj-ea"/>
                <a:cs typeface="+mj-cs"/>
              </a:rPr>
            </a:b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FoundationS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	1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PHY 6938	Fall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</a:t>
              </a:r>
              <a:r>
                <a:rPr lang="en-US" dirty="0"/>
                <a:t> 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are labels </a:t>
                </a:r>
                <a:br>
                  <a:rPr lang="en-US" b="0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Classification, regression,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Unsupervised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no labels</a:t>
                </a:r>
                <a:br>
                  <a:rPr lang="en-US" b="0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	</a:t>
                </a:r>
                <a:r>
                  <a:rPr lang="en-US" dirty="0">
                    <a:solidFill>
                      <a:srgbClr val="0033CC"/>
                    </a:solidFill>
                  </a:rPr>
                  <a:t>find structure in, and/or model, data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Clustering, data compression, solving differential equations,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322" t="-1579" r="-166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Generative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may or may not be associated with labels</a:t>
                </a:r>
                <a:br>
                  <a:rPr lang="en-US" b="0" dirty="0"/>
                </a:b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fast simulators, image/text generation,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398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Reinforcement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state of the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action taken on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reward arising from action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Task</a:t>
                </a:r>
                <a:r>
                  <a:rPr lang="en-US" dirty="0"/>
                  <a:t>:	find optimal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Game playing, robotics, accelerator controls,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  <a:blipFill>
                <a:blip r:embed="rId3"/>
                <a:stretch>
                  <a:fillRect l="-3165" t="-1579" r="-94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super-human-</a:t>
              </a:r>
              <a:r>
                <a:rPr lang="en-US" dirty="0"/>
                <a:t>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F0A84-8D62-597A-890E-97068EAF9F3C}"/>
                </a:ext>
              </a:extLst>
            </p:cNvPr>
            <p:cNvSpPr txBox="1"/>
            <p:nvPr/>
          </p:nvSpPr>
          <p:spPr>
            <a:xfrm>
              <a:off x="1447800" y="4038600"/>
              <a:ext cx="4448176" cy="830997"/>
            </a:xfrm>
            <a:prstGeom prst="rect">
              <a:avLst/>
            </a:prstGeom>
            <a:solidFill>
              <a:srgbClr val="FFFC8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Deep Learning</a:t>
              </a:r>
            </a:p>
            <a:p>
              <a:r>
                <a:rPr lang="en-US" dirty="0"/>
                <a:t>ML using (large)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36A-B1E2-257B-F246-56AC338F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Deep learning </a:t>
                </a:r>
                <a:r>
                  <a:rPr lang="en-US" dirty="0"/>
                  <a:t>is the science and art of fitting functions to data using functions formed by </a:t>
                </a:r>
                <a:r>
                  <a:rPr lang="en-US" i="1" dirty="0">
                    <a:solidFill>
                      <a:srgbClr val="0033CC"/>
                    </a:solidFill>
                  </a:rPr>
                  <a:t>composing</a:t>
                </a:r>
                <a:r>
                  <a:rPr lang="en-US" dirty="0"/>
                  <a:t> nonlinear parameterized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functions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layer</a:t>
                </a:r>
                <a:r>
                  <a:rPr lang="en-US" dirty="0"/>
                  <a:t>. The ChatGPT3 function has </a:t>
                </a:r>
                <a:r>
                  <a:rPr lang="en-US" b="1" dirty="0"/>
                  <a:t>96</a:t>
                </a:r>
                <a:r>
                  <a:rPr lang="en-US" dirty="0"/>
                  <a:t> layers and </a:t>
                </a:r>
                <a:r>
                  <a:rPr lang="en-US" b="1" dirty="0"/>
                  <a:t>175 billion </a:t>
                </a:r>
                <a:r>
                  <a:rPr lang="en-US" dirty="0"/>
                  <a:t>parameters!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  <a:blipFill>
                <a:blip r:embed="rId2"/>
                <a:stretch>
                  <a:fillRect l="-1288" t="-1316" r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3216A-4744-50C2-9D25-D5C25F852E25}"/>
              </a:ext>
            </a:extLst>
          </p:cNvPr>
          <p:cNvGrpSpPr/>
          <p:nvPr/>
        </p:nvGrpSpPr>
        <p:grpSpPr>
          <a:xfrm>
            <a:off x="553410" y="4038600"/>
            <a:ext cx="8209590" cy="1019175"/>
            <a:chOff x="553410" y="4238624"/>
            <a:chExt cx="8209590" cy="1019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E5423B-A942-51E2-0CD9-F8BD0E1988E4}"/>
                </a:ext>
              </a:extLst>
            </p:cNvPr>
            <p:cNvGrpSpPr/>
            <p:nvPr/>
          </p:nvGrpSpPr>
          <p:grpSpPr>
            <a:xfrm rot="10800000">
              <a:off x="1662113" y="4238624"/>
              <a:ext cx="5805487" cy="1019175"/>
              <a:chOff x="1447800" y="2895600"/>
              <a:chExt cx="5805487" cy="1019175"/>
            </a:xfrm>
          </p:grpSpPr>
          <p:sp>
            <p:nvSpPr>
              <p:cNvPr id="7" name="Direct Access Storage 6">
                <a:extLst>
                  <a:ext uri="{FF2B5EF4-FFF2-40B4-BE49-F238E27FC236}">
                    <a16:creationId xmlns:a16="http://schemas.microsoft.com/office/drawing/2014/main" id="{085D08B9-9BE3-3444-E848-AE2FE517BA25}"/>
                  </a:ext>
                </a:extLst>
              </p:cNvPr>
              <p:cNvSpPr/>
              <p:nvPr/>
            </p:nvSpPr>
            <p:spPr bwMode="auto">
              <a:xfrm>
                <a:off x="1447800" y="3019424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" name="Direct Access Storage 7">
                <a:extLst>
                  <a:ext uri="{FF2B5EF4-FFF2-40B4-BE49-F238E27FC236}">
                    <a16:creationId xmlns:a16="http://schemas.microsoft.com/office/drawing/2014/main" id="{FCA2FFD6-871A-7C69-BD06-6B675F2F8014}"/>
                  </a:ext>
                </a:extLst>
              </p:cNvPr>
              <p:cNvSpPr/>
              <p:nvPr/>
            </p:nvSpPr>
            <p:spPr bwMode="auto">
              <a:xfrm>
                <a:off x="29718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9" name="Direct Access Storage 8">
                <a:extLst>
                  <a:ext uri="{FF2B5EF4-FFF2-40B4-BE49-F238E27FC236}">
                    <a16:creationId xmlns:a16="http://schemas.microsoft.com/office/drawing/2014/main" id="{ECAC5E9E-A435-BABA-0328-003148E3A4F9}"/>
                  </a:ext>
                </a:extLst>
              </p:cNvPr>
              <p:cNvSpPr/>
              <p:nvPr/>
            </p:nvSpPr>
            <p:spPr bwMode="auto">
              <a:xfrm>
                <a:off x="54102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9EB959BF-1063-1B3D-7B99-42A31FCE1DF5}"/>
                  </a:ext>
                </a:extLst>
              </p:cNvPr>
              <p:cNvSpPr/>
              <p:nvPr/>
            </p:nvSpPr>
            <p:spPr bwMode="auto">
              <a:xfrm>
                <a:off x="2272792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FDD4BEEC-B386-B188-2999-F402A9DE713C}"/>
                  </a:ext>
                </a:extLst>
              </p:cNvPr>
              <p:cNvSpPr/>
              <p:nvPr/>
            </p:nvSpPr>
            <p:spPr bwMode="auto">
              <a:xfrm>
                <a:off x="3739896" y="3239071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35A1307-79E3-B70D-6A6A-0DF9935846F5}"/>
                  </a:ext>
                </a:extLst>
              </p:cNvPr>
              <p:cNvSpPr/>
              <p:nvPr/>
            </p:nvSpPr>
            <p:spPr bwMode="auto">
              <a:xfrm>
                <a:off x="6274879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384BD-A270-5143-A7BC-C1B827F3356A}"/>
                  </a:ext>
                </a:extLst>
              </p:cNvPr>
              <p:cNvSpPr txBox="1"/>
              <p:nvPr/>
            </p:nvSpPr>
            <p:spPr>
              <a:xfrm>
                <a:off x="4724400" y="289560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/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3409" r="-340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/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DCB90A2-B421-7DA1-032E-45126FCB7BDB}"/>
                </a:ext>
              </a:extLst>
            </p:cNvPr>
            <p:cNvSpPr/>
            <p:nvPr/>
          </p:nvSpPr>
          <p:spPr bwMode="auto">
            <a:xfrm rot="10800000">
              <a:off x="7244588" y="4458272"/>
              <a:ext cx="978408" cy="484632"/>
            </a:xfrm>
            <a:prstGeom prst="rightArrow">
              <a:avLst/>
            </a:prstGeom>
            <a:solidFill>
              <a:schemeClr val="accent1">
                <a:alpha val="51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/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/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/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43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8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33C49B-E18E-B592-6DB3-BEB05321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is a simple example of a quark/gluon classifier: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dropout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linear</m:t>
                          </m:r>
                          <m: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flatten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is an algorithm-level view:</a:t>
                </a:r>
              </a:p>
              <a:p>
                <a:pPr marL="0" indent="0">
                  <a:buNone/>
                </a:pPr>
                <a:r>
                  <a:rPr lang="en-US" dirty="0"/>
                  <a:t>And here is a code-level view: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  <a:blipFill>
                <a:blip r:embed="rId2"/>
                <a:stretch>
                  <a:fillRect l="-123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ECC7E-70DE-C1BE-F7FD-2DE50A82C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7EF4-BF6E-36AC-9720-F9DD5BED6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46AD8-7E40-BE6F-EA7A-C02563A708EF}"/>
              </a:ext>
            </a:extLst>
          </p:cNvPr>
          <p:cNvGrpSpPr/>
          <p:nvPr/>
        </p:nvGrpSpPr>
        <p:grpSpPr>
          <a:xfrm>
            <a:off x="4781550" y="2190906"/>
            <a:ext cx="1695450" cy="1381929"/>
            <a:chOff x="4562475" y="2190906"/>
            <a:chExt cx="1695450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B602AF-06FA-1B45-245C-7074532B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/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1AF0EC-B3AD-2B3A-93FA-EAE80DCCA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/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A05CAB-562A-08E9-366F-24EEDC77F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4B8007-32B1-726B-2548-20FD2195F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36272"/>
            <a:ext cx="8436200" cy="276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6732-3EAA-BA0C-07BA-02C809778E84}"/>
              </a:ext>
            </a:extLst>
          </p:cNvPr>
          <p:cNvGrpSpPr/>
          <p:nvPr/>
        </p:nvGrpSpPr>
        <p:grpSpPr>
          <a:xfrm>
            <a:off x="6464360" y="2199769"/>
            <a:ext cx="2492600" cy="1381929"/>
            <a:chOff x="4532247" y="2190906"/>
            <a:chExt cx="1828185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flatten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/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linear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/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dropout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74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building block: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73C34-84D6-73B2-6C65-4893A86A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Brain’s Computational Unit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BE4-20A0-1655-E4B4-9BE4F942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DFE7-9FE3-142F-12B4-65BB1AB5E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A close-up of a nerve cell&#10;&#10;Description automatically generated">
            <a:extLst>
              <a:ext uri="{FF2B5EF4-FFF2-40B4-BE49-F238E27FC236}">
                <a16:creationId xmlns:a16="http://schemas.microsoft.com/office/drawing/2014/main" id="{CA6F7FA3-2874-664B-2F0D-A29CFE82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79550"/>
            <a:ext cx="4864100" cy="389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FB742-534B-41D7-7AA0-056867B20968}"/>
              </a:ext>
            </a:extLst>
          </p:cNvPr>
          <p:cNvSpPr txBox="1"/>
          <p:nvPr/>
        </p:nvSpPr>
        <p:spPr>
          <a:xfrm>
            <a:off x="1115692" y="5558135"/>
            <a:ext cx="680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https://www.nature.com/articles/d41586-024-01387-9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(Frank Rosenblatt, 1958)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(row) matrix of input data</a:t>
                </a:r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is a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weights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dirty="0"/>
                  <a:t>a (row)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biases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2400" dirty="0"/>
                  <a:t> is a nonlinear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Activations</a:t>
                </a:r>
                <a:r>
                  <a:rPr lang="en-US" sz="2400" dirty="0"/>
                  <a:t>:	 </a:t>
                </a:r>
                <a:r>
                  <a:rPr lang="en-US" sz="2400" i="1" dirty="0"/>
                  <a:t>g</a:t>
                </a:r>
                <a:r>
                  <a:rPr lang="en-US" sz="2400" dirty="0"/>
                  <a:t>(</a:t>
                </a:r>
                <a:r>
                  <a:rPr lang="en-US" sz="2400" i="1" dirty="0"/>
                  <a:t>z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(z) = max(0, </a:t>
                </a:r>
                <a:r>
                  <a:rPr lang="en-US" sz="2400" i="1" dirty="0"/>
                  <a:t>z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tanh(</a:t>
                </a:r>
                <a:r>
                  <a:rPr lang="en-US" i="1" dirty="0"/>
                  <a:t>z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sigmoid(</a:t>
                </a:r>
                <a:r>
                  <a:rPr lang="en-US" i="1" dirty="0"/>
                  <a:t>z</a:t>
                </a:r>
                <a:r>
                  <a:rPr lang="en-US" dirty="0"/>
                  <a:t>) = 1 / (1 + exp(-z))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25CB5B-95C8-B971-5A8B-6996EFE6E5CA}"/>
              </a:ext>
            </a:extLst>
          </p:cNvPr>
          <p:cNvGrpSpPr/>
          <p:nvPr/>
        </p:nvGrpSpPr>
        <p:grpSpPr>
          <a:xfrm>
            <a:off x="1533923" y="2667000"/>
            <a:ext cx="6145431" cy="3046988"/>
            <a:chOff x="1533923" y="3068062"/>
            <a:chExt cx="6145431" cy="30469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FEA96-5AD7-39B7-07BE-D9FE2696695A}"/>
                </a:ext>
              </a:extLst>
            </p:cNvPr>
            <p:cNvGrpSpPr/>
            <p:nvPr/>
          </p:nvGrpSpPr>
          <p:grpSpPr>
            <a:xfrm>
              <a:off x="1533923" y="3068062"/>
              <a:ext cx="6145431" cy="3046988"/>
              <a:chOff x="1381523" y="3124706"/>
              <a:chExt cx="6145431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77FD4F-C16E-6E21-5657-E3BD371E4516}"/>
                  </a:ext>
                </a:extLst>
              </p:cNvPr>
              <p:cNvGrpSpPr/>
              <p:nvPr/>
            </p:nvGrpSpPr>
            <p:grpSpPr>
              <a:xfrm>
                <a:off x="1381523" y="3366493"/>
                <a:ext cx="5324077" cy="2743795"/>
                <a:chOff x="1381523" y="3366493"/>
                <a:chExt cx="5324077" cy="27437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31340B0-C94C-49D0-627B-9E7522A6AE4D}"/>
                    </a:ext>
                  </a:extLst>
                </p:cNvPr>
                <p:cNvCxnSpPr>
                  <a:cxnSpLocks/>
                  <a:stCxn id="19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E6467FA-89CD-99CC-8284-E1433C67D3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C35C01D-9D96-B984-0320-278785F7AC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AFAC078-AF8F-2216-841F-261DEE4D94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5E0B829-1FF5-20D1-0AA6-AFC881F59B12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10A636-2870-D93C-4770-A6BFC2087380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591EFAB-8328-0675-B835-0D63A9381D95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475A4AA-ED3E-72F7-33B8-B0870182F22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C6F2C9-B329-79F5-8A97-9BCAF76E7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B046C-CBC0-3C17-9777-B41F732C2169}"/>
              </a:ext>
            </a:extLst>
          </p:cNvPr>
          <p:cNvSpPr txBox="1"/>
          <p:nvPr/>
        </p:nvSpPr>
        <p:spPr>
          <a:xfrm>
            <a:off x="76200" y="61076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7"/>
              </a:rPr>
              <a:t>https://news.cornell.edu/stories/2019/09/professors-perceptron-paved-way-ai-60-years-too-soon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99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Building a </a:t>
                </a:r>
                <a:r>
                  <a:rPr lang="en-US" sz="2400" i="1" dirty="0">
                    <a:solidFill>
                      <a:srgbClr val="0033CC"/>
                    </a:solidFill>
                  </a:rPr>
                  <a:t>2-node</a:t>
                </a:r>
                <a:r>
                  <a:rPr lang="en-US" sz="2400" dirty="0"/>
                  <a:t>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written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78C104-56D6-D7E0-0D60-7E253FF3B5F4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354754" y="3920550"/>
            <a:chExt cx="6400800" cy="30485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23CADD-D0AB-74A0-DEC4-84CADF2CD65E}"/>
                </a:ext>
              </a:extLst>
            </p:cNvPr>
            <p:cNvGrpSpPr/>
            <p:nvPr/>
          </p:nvGrpSpPr>
          <p:grpSpPr>
            <a:xfrm>
              <a:off x="1354754" y="3920550"/>
              <a:ext cx="6400800" cy="3048595"/>
              <a:chOff x="1202354" y="3977194"/>
              <a:chExt cx="6400800" cy="3048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414" y="3977194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2414" y="3977194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56985B3-1879-61C6-6FBF-C55CFBE51FC4}"/>
                  </a:ext>
                </a:extLst>
              </p:cNvPr>
              <p:cNvGrpSpPr/>
              <p:nvPr/>
            </p:nvGrpSpPr>
            <p:grpSpPr>
              <a:xfrm>
                <a:off x="1202354" y="4205794"/>
                <a:ext cx="5699264" cy="2819995"/>
                <a:chOff x="1202354" y="4205794"/>
                <a:chExt cx="5699264" cy="28199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0AE42B68-CCBC-3320-1BE5-F593BD5E98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6554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0AE42B68-CCBC-3320-1BE5-F593BD5E98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6554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r="-714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D189A39-8C16-D70F-C19E-6E3743B8D1A8}"/>
                    </a:ext>
                  </a:extLst>
                </p:cNvPr>
                <p:cNvCxnSpPr>
                  <a:cxnSpLocks/>
                  <a:stCxn id="40" idx="2"/>
                  <a:endCxn id="34" idx="6"/>
                </p:cNvCxnSpPr>
                <p:nvPr/>
              </p:nvCxnSpPr>
              <p:spPr bwMode="auto">
                <a:xfrm flipH="1" flipV="1">
                  <a:off x="5568916" y="4836319"/>
                  <a:ext cx="1043638" cy="587543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ADF4AE2-48E4-93FF-6E92-2436575A666F}"/>
                    </a:ext>
                  </a:extLst>
                </p:cNvPr>
                <p:cNvCxnSpPr>
                  <a:cxnSpLocks/>
                  <a:stCxn id="41" idx="1"/>
                </p:cNvCxnSpPr>
                <p:nvPr/>
              </p:nvCxnSpPr>
              <p:spPr bwMode="auto">
                <a:xfrm flipH="1" flipV="1">
                  <a:off x="5410200" y="5105400"/>
                  <a:ext cx="1243312" cy="1681669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E8B4CF6-364A-77E6-B080-BD7581F16D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8F094042-CEED-8B0F-6730-C82758C31D93}"/>
                    </a:ext>
                  </a:extLst>
                </p:cNvPr>
                <p:cNvCxnSpPr>
                  <a:cxnSpLocks/>
                  <a:stCxn id="39" idx="2"/>
                </p:cNvCxnSpPr>
                <p:nvPr/>
              </p:nvCxnSpPr>
              <p:spPr bwMode="auto">
                <a:xfrm flipH="1">
                  <a:off x="5446765" y="4345633"/>
                  <a:ext cx="1175175" cy="32307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2F34C46-B3B4-3242-30C8-82818221D5F2}"/>
                    </a:ext>
                  </a:extLst>
                </p:cNvPr>
                <p:cNvSpPr/>
                <p:nvPr/>
              </p:nvSpPr>
              <p:spPr bwMode="auto">
                <a:xfrm>
                  <a:off x="6621940" y="4205794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0C2BCF5-53A0-0FE4-3064-3A8C8E99FB9C}"/>
                    </a:ext>
                  </a:extLst>
                </p:cNvPr>
                <p:cNvSpPr/>
                <p:nvPr/>
              </p:nvSpPr>
              <p:spPr bwMode="auto">
                <a:xfrm>
                  <a:off x="6612554" y="528402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0C0595A-4C87-7F9B-8985-2D224A87DA45}"/>
                    </a:ext>
                  </a:extLst>
                </p:cNvPr>
                <p:cNvSpPr/>
                <p:nvPr/>
              </p:nvSpPr>
              <p:spPr bwMode="auto">
                <a:xfrm>
                  <a:off x="6612554" y="6746111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36434FE-D383-2534-CD3B-07B2994A99F3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2354" y="4501069"/>
                      <a:ext cx="68473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2354" y="4501069"/>
                      <a:ext cx="68473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691D0F-918A-9D5E-F904-19E2FC122F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405469-D02A-F565-212B-63BF14D8DAC1}"/>
              </a:ext>
            </a:extLst>
          </p:cNvPr>
          <p:cNvGrpSpPr/>
          <p:nvPr/>
        </p:nvGrpSpPr>
        <p:grpSpPr>
          <a:xfrm>
            <a:off x="1905000" y="2753320"/>
            <a:ext cx="5460544" cy="2342555"/>
            <a:chOff x="1357929" y="2925782"/>
            <a:chExt cx="5460544" cy="23425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F27C0E-69BF-87DD-84AA-7277BAC0F3C3}"/>
                </a:ext>
              </a:extLst>
            </p:cNvPr>
            <p:cNvGrpSpPr/>
            <p:nvPr/>
          </p:nvGrpSpPr>
          <p:grpSpPr>
            <a:xfrm>
              <a:off x="1357929" y="2925782"/>
              <a:ext cx="5460544" cy="2342555"/>
              <a:chOff x="1205529" y="2982426"/>
              <a:chExt cx="5460544" cy="2342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F095727F-763B-7E99-A623-683C12755B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29729" y="4425166"/>
                    <a:ext cx="1242362" cy="822305"/>
                  </a:xfrm>
                  <a:prstGeom prst="ellipse">
                    <a:avLst/>
                  </a:prstGeom>
                  <a:solidFill>
                    <a:srgbClr val="92D05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3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F095727F-763B-7E99-A623-683C12755B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29729" y="4425166"/>
                    <a:ext cx="1242362" cy="82230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r="-8163"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2D1373E-7763-B715-656D-0AFF9353DCF9}"/>
                  </a:ext>
                </a:extLst>
              </p:cNvPr>
              <p:cNvCxnSpPr>
                <a:cxnSpLocks/>
                <a:stCxn id="39" idx="3"/>
                <a:endCxn id="50" idx="7"/>
              </p:cNvCxnSpPr>
              <p:nvPr/>
            </p:nvCxnSpPr>
            <p:spPr bwMode="auto">
              <a:xfrm flipH="1">
                <a:off x="5390151" y="2982426"/>
                <a:ext cx="1275922" cy="156316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1C3E0ED-1C7F-C4C8-05A4-B73AF43A6115}"/>
                  </a:ext>
                </a:extLst>
              </p:cNvPr>
              <p:cNvCxnSpPr>
                <a:cxnSpLocks/>
                <a:stCxn id="41" idx="1"/>
                <a:endCxn id="50" idx="5"/>
              </p:cNvCxnSpPr>
              <p:nvPr/>
            </p:nvCxnSpPr>
            <p:spPr bwMode="auto">
              <a:xfrm flipH="1" flipV="1">
                <a:off x="5390151" y="5127047"/>
                <a:ext cx="1266536" cy="19793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E915B2C-CD1A-F313-443F-1B19907161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81200" y="4857244"/>
                <a:ext cx="1143000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BAFDEA-E102-3A36-DE51-D5B75725593A}"/>
                  </a:ext>
                </a:extLst>
              </p:cNvPr>
              <p:cNvCxnSpPr>
                <a:cxnSpLocks/>
                <a:stCxn id="40" idx="3"/>
                <a:endCxn id="50" idx="6"/>
              </p:cNvCxnSpPr>
              <p:nvPr/>
            </p:nvCxnSpPr>
            <p:spPr bwMode="auto">
              <a:xfrm flipH="1">
                <a:off x="5572091" y="4060655"/>
                <a:ext cx="1084596" cy="77566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BB0C505-A5A9-2CDD-1637-90215972AE75}"/>
                  </a:ext>
                </a:extLst>
              </p:cNvPr>
              <p:cNvSpPr/>
              <p:nvPr/>
            </p:nvSpPr>
            <p:spPr bwMode="auto">
              <a:xfrm>
                <a:off x="1777722" y="4729966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0883127-6F2F-8629-05BB-7937206A06D3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529" y="4501069"/>
                    <a:ext cx="69422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0883127-6F2F-8629-05BB-7937206A06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529" y="4501069"/>
                    <a:ext cx="694228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8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0A1AE13-EE48-C37B-A968-79C45A516807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0A1AE13-EE48-C37B-A968-79C45A516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97AC94-5998-061B-7675-DC8276C03D6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8215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DFD11-B4D0-7399-FC57-2E795ED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C74C-D46C-DC2D-A2A6-253EDFA5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Gain a good understanding of the mathematical basis of machine learning (ML).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building ML models using </a:t>
            </a:r>
            <a:r>
              <a:rPr lang="en-US" b="1" dirty="0" err="1">
                <a:solidFill>
                  <a:srgbClr val="0033CC"/>
                </a:solidFill>
              </a:rPr>
              <a:t>PyTorch</a:t>
            </a:r>
            <a:r>
              <a:rPr lang="en-US" dirty="0"/>
              <a:t> to solve data science problems in physics.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with different ML models.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an appreciation of the power of ML models as well as their (current) limitations.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Perceptron: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−2, 1, 4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−3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−5,−4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−2,1,4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33CC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,−4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6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77F54-189B-F598-6A40-C60FC9D2A6A0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905000" y="2286000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905000" y="2286000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905000" y="2753320"/>
              <a:ext cx="5460544" cy="2342555"/>
              <a:chOff x="1357929" y="2925782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357929" y="2925782"/>
                <a:ext cx="5460544" cy="2342555"/>
                <a:chOff x="1205529" y="2982426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816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390151" y="2982426"/>
                  <a:ext cx="1275922" cy="15631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390151" y="5127047"/>
                  <a:ext cx="1266536" cy="19793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572091" y="4060655"/>
                  <a:ext cx="1084596" cy="7756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8642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Approaches</a:t>
            </a:r>
          </a:p>
          <a:p>
            <a:pPr lvl="1"/>
            <a:r>
              <a:rPr lang="en-US" dirty="0"/>
              <a:t>Supervised, unsupervised, generative, and reinforcement learning.</a:t>
            </a:r>
          </a:p>
          <a:p>
            <a:pPr lvl="1"/>
            <a:endParaRPr lang="en-US" dirty="0"/>
          </a:p>
          <a:p>
            <a:r>
              <a:rPr lang="en-US" b="1" dirty="0"/>
              <a:t>Deep Learning</a:t>
            </a:r>
          </a:p>
          <a:p>
            <a:pPr lvl="1"/>
            <a:r>
              <a:rPr lang="en-US" dirty="0"/>
              <a:t>Uses functions constructed through deep composition.</a:t>
            </a:r>
          </a:p>
          <a:p>
            <a:pPr lvl="1"/>
            <a:endParaRPr lang="en-US" dirty="0"/>
          </a:p>
          <a:p>
            <a:r>
              <a:rPr lang="en-US" b="1" dirty="0"/>
              <a:t>The Perceptron</a:t>
            </a:r>
          </a:p>
          <a:p>
            <a:pPr lvl="1"/>
            <a:r>
              <a:rPr lang="en-US" dirty="0"/>
              <a:t>Basic computational unit: matrix multiplication and addition and (typically) an element-wise nonlinear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C79465-B393-ECA7-8F5A-4399B9C5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67BD0-734C-1A01-0F31-637ECFBD5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0D3E-6122-4EB9-9977-BB323FC6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0A0B9E1-DB8F-B283-8639-BAA2CA4D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03019"/>
            <a:ext cx="8806640" cy="38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A2525-D71E-298F-979D-A9CAA1FFA209}"/>
              </a:ext>
            </a:extLst>
          </p:cNvPr>
          <p:cNvSpPr txBox="1"/>
          <p:nvPr/>
        </p:nvSpPr>
        <p:spPr>
          <a:xfrm>
            <a:off x="1291845" y="5765065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https://viso.ai/deep-learning/pytorch-vs-tensorflow/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6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39CF-0E06-8BB4-21CC-0BAD090B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 of Artificial Intelligence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3217C-F770-A7B3-A43C-B593800E1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5B39C7-D2B5-7240-8251-53AAF7481C3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BB8AB-FC65-44C6-8EF4-60FA5233F5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5" name="Picture 4" descr="A paper with text on it&#10;&#10;Description automatically generated">
            <a:extLst>
              <a:ext uri="{FF2B5EF4-FFF2-40B4-BE49-F238E27FC236}">
                <a16:creationId xmlns:a16="http://schemas.microsoft.com/office/drawing/2014/main" id="{EE9A6B47-48D0-C60A-5287-7EA59FDF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36491"/>
            <a:ext cx="4953000" cy="3185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F35C3-E32D-8643-229F-B1FAA2CAE8F6}"/>
              </a:ext>
            </a:extLst>
          </p:cNvPr>
          <p:cNvSpPr txBox="1"/>
          <p:nvPr/>
        </p:nvSpPr>
        <p:spPr>
          <a:xfrm>
            <a:off x="3828990" y="52875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</a:t>
            </a:r>
          </a:p>
        </p:txBody>
      </p:sp>
    </p:spTree>
    <p:extLst>
      <p:ext uri="{BB962C8B-B14F-4D97-AF65-F5344CB8AC3E}">
        <p14:creationId xmlns:p14="http://schemas.microsoft.com/office/powerpoint/2010/main" val="2762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AF810-5997-806E-C47C-4007FDDDB49A}"/>
              </a:ext>
            </a:extLst>
          </p:cNvPr>
          <p:cNvSpPr txBox="1"/>
          <p:nvPr/>
        </p:nvSpPr>
        <p:spPr>
          <a:xfrm>
            <a:off x="1676400" y="1797040"/>
            <a:ext cx="57150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Artificial Intelligence</a:t>
            </a:r>
          </a:p>
          <a:p>
            <a:r>
              <a:rPr lang="en-US" dirty="0"/>
              <a:t>Algorithms that cause machines to exhibit </a:t>
            </a:r>
            <a:r>
              <a:rPr lang="en-US" i="1" dirty="0"/>
              <a:t>human</a:t>
            </a:r>
            <a:r>
              <a:rPr lang="en-US" dirty="0"/>
              <a:t>- or </a:t>
            </a:r>
            <a:r>
              <a:rPr lang="en-US" i="1" dirty="0"/>
              <a:t>superhuman</a:t>
            </a:r>
            <a:r>
              <a:rPr lang="en-US" dirty="0"/>
              <a:t>-level intelligence.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0A403-00EA-A620-2EB5-4879F69C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0"/>
            <a:ext cx="2027463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AB6B5-0224-8A70-4BAA-3C8F4908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474D3-8D67-874C-FE27-9B78CEE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832F2-1A5B-1306-7E33-899AE22B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(Meta </a:t>
            </a:r>
            <a:r>
              <a:rPr lang="en-US" dirty="0" err="1"/>
              <a:t>fka</a:t>
            </a:r>
            <a:r>
              <a:rPr lang="en-US" dirty="0"/>
              <a:t> Facebook AI Research, Paris) claimed: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263" indent="0">
              <a:buNone/>
            </a:pPr>
            <a:endParaRPr lang="en-US" sz="3600" dirty="0"/>
          </a:p>
          <a:p>
            <a:pPr marL="68263" indent="0">
              <a:buNone/>
            </a:pPr>
            <a:r>
              <a:rPr lang="en-US" sz="1400" dirty="0"/>
              <a:t>* 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</a:t>
            </a:r>
          </a:p>
          <a:p>
            <a:pPr marL="68263" indent="0">
              <a:buNone/>
            </a:pPr>
            <a:endParaRPr lang="en-US" sz="1400" dirty="0"/>
          </a:p>
          <a:p>
            <a:pPr marL="6826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09BDAA97-3FDA-3874-8DFD-DDEE188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10EDC6B5-F047-C1FD-8A79-3EC1B4E4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068AF-17EC-182C-07E3-318ADADB17CF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73D7-EF7A-2EB5-F807-3804517F462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652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9F64-7889-C8EF-278C-D051491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8485591" cy="624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53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46123</TotalTime>
  <Words>974</Words>
  <Application>Microsoft Macintosh PowerPoint</Application>
  <PresentationFormat>Letter Paper (8.5x11 in)</PresentationFormat>
  <Paragraphs>232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Times New Roman</vt:lpstr>
      <vt:lpstr>Wingdings</vt:lpstr>
      <vt:lpstr>Default Design</vt:lpstr>
      <vt:lpstr>Machine Learning In PHYsics FoundationS 1 </vt:lpstr>
      <vt:lpstr>Goals of this Course</vt:lpstr>
      <vt:lpstr>Why PyTorch?</vt:lpstr>
      <vt:lpstr>The Birth of Artificial Intelligence </vt:lpstr>
      <vt:lpstr>What is Artificial Intelligence?</vt:lpstr>
      <vt:lpstr>PowerPoint Presentation</vt:lpstr>
      <vt:lpstr>PowerPoint Presentation</vt:lpstr>
      <vt:lpstr>Symbolic Mathematics</vt:lpstr>
      <vt:lpstr>PowerPoint Presentation</vt:lpstr>
      <vt:lpstr>What is Machine Learning?</vt:lpstr>
      <vt:lpstr>What is Machine Learning?</vt:lpstr>
      <vt:lpstr>What is Machine Learning?</vt:lpstr>
      <vt:lpstr>What is Deep Learning?</vt:lpstr>
      <vt:lpstr>What is Deep Learning?</vt:lpstr>
      <vt:lpstr>What is Deep Learning? Example</vt:lpstr>
      <vt:lpstr>Basic building block:  The perceptron</vt:lpstr>
      <vt:lpstr>The Brain’s Computational Unit</vt:lpstr>
      <vt:lpstr>Artificial Comp. Unit: The Perceptron</vt:lpstr>
      <vt:lpstr>Artificial Comp. Unit: The Perceptron</vt:lpstr>
      <vt:lpstr>The Perceptron: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1005</cp:revision>
  <cp:lastPrinted>2019-01-07T00:35:58Z</cp:lastPrinted>
  <dcterms:created xsi:type="dcterms:W3CDTF">2016-06-02T17:30:41Z</dcterms:created>
  <dcterms:modified xsi:type="dcterms:W3CDTF">2025-01-24T15:10:59Z</dcterms:modified>
</cp:coreProperties>
</file>